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63" r:id="rId3"/>
    <p:sldId id="264" r:id="rId4"/>
    <p:sldId id="257" r:id="rId5"/>
    <p:sldId id="259" r:id="rId6"/>
    <p:sldId id="260" r:id="rId7"/>
    <p:sldId id="265" r:id="rId8"/>
    <p:sldId id="267" r:id="rId9"/>
    <p:sldId id="261" r:id="rId10"/>
    <p:sldId id="268" r:id="rId11"/>
    <p:sldId id="262"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409CEAF-E738-4DB4-BB29-AAE38BC75105}" v="3838" dt="2021-06-16T19:58:16.259"/>
    <p1510:client id="{E6910C3E-7F42-4F99-902D-217D19FC2EB4}" v="278" dt="2021-06-15T22:41:59.35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2.png>
</file>

<file path=ppt/media/image3.png>
</file>

<file path=ppt/media/image4.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descr="Tag=AccentColor&#10;Flavor=Light&#10;Target=FillAndLine">
            <a:extLst>
              <a:ext uri="{FF2B5EF4-FFF2-40B4-BE49-F238E27FC236}">
                <a16:creationId xmlns:a16="http://schemas.microsoft.com/office/drawing/2014/main" id="{DA381740-063A-41A4-836D-85D14980EEF0}"/>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24EF9DF8-704A-44AE-8850-307DDACC9387}"/>
              </a:ext>
            </a:extLst>
          </p:cNvPr>
          <p:cNvSpPr>
            <a:spLocks noGrp="1"/>
          </p:cNvSpPr>
          <p:nvPr>
            <p:ph type="ctrTitle"/>
          </p:nvPr>
        </p:nvSpPr>
        <p:spPr>
          <a:xfrm>
            <a:off x="841248" y="448056"/>
            <a:ext cx="10515600" cy="4069080"/>
          </a:xfrm>
        </p:spPr>
        <p:txBody>
          <a:bodyPr anchor="b">
            <a:noAutofit/>
          </a:bodyPr>
          <a:lstStyle>
            <a:lvl1pPr algn="l">
              <a:defRPr sz="9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CC72E09-06F3-48B9-9B95-DE15EC98017B}"/>
              </a:ext>
            </a:extLst>
          </p:cNvPr>
          <p:cNvSpPr>
            <a:spLocks noGrp="1"/>
          </p:cNvSpPr>
          <p:nvPr>
            <p:ph type="subTitle" idx="1"/>
          </p:nvPr>
        </p:nvSpPr>
        <p:spPr>
          <a:xfrm>
            <a:off x="841248" y="4983480"/>
            <a:ext cx="10515600" cy="1124712"/>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E11CD474-E5E1-4D01-97F6-0C9FC09332C0}"/>
              </a:ext>
            </a:extLst>
          </p:cNvPr>
          <p:cNvSpPr>
            <a:spLocks noGrp="1"/>
          </p:cNvSpPr>
          <p:nvPr>
            <p:ph type="dt" sz="half" idx="10"/>
          </p:nvPr>
        </p:nvSpPr>
        <p:spPr/>
        <p:txBody>
          <a:bodyPr/>
          <a:lstStyle/>
          <a:p>
            <a:fld id="{72345051-2045-45DA-935E-2E3CA1A69ADC}" type="datetimeFigureOut">
              <a:rPr lang="en-US" smtClean="0"/>
              <a:t>6/16/2021</a:t>
            </a:fld>
            <a:endParaRPr lang="en-US" dirty="0"/>
          </a:p>
        </p:txBody>
      </p:sp>
      <p:sp>
        <p:nvSpPr>
          <p:cNvPr id="5" name="Footer Placeholder 4">
            <a:extLst>
              <a:ext uri="{FF2B5EF4-FFF2-40B4-BE49-F238E27FC236}">
                <a16:creationId xmlns:a16="http://schemas.microsoft.com/office/drawing/2014/main" id="{C636BBC7-EB9B-4B36-88E9-DBF65D270E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8786C7-DD8D-492F-9A9A-A7B3EBE27FE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3110170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7CF8D-FF51-4FD8-B968-A2C85073478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661A953-02EA-491B-A215-AF8420D74D3A}"/>
              </a:ext>
            </a:extLst>
          </p:cNvPr>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4084D1E-BC98-44E4-8D2C-89CCDC293331}"/>
              </a:ext>
            </a:extLst>
          </p:cNvPr>
          <p:cNvSpPr>
            <a:spLocks noGrp="1"/>
          </p:cNvSpPr>
          <p:nvPr>
            <p:ph type="dt" sz="half" idx="10"/>
          </p:nvPr>
        </p:nvSpPr>
        <p:spPr/>
        <p:txBody>
          <a:bodyPr/>
          <a:lstStyle/>
          <a:p>
            <a:fld id="{72345051-2045-45DA-935E-2E3CA1A69ADC}" type="datetimeFigureOut">
              <a:rPr lang="en-US" smtClean="0"/>
              <a:t>6/16/2021</a:t>
            </a:fld>
            <a:endParaRPr lang="en-US"/>
          </a:p>
        </p:txBody>
      </p:sp>
      <p:sp>
        <p:nvSpPr>
          <p:cNvPr id="5" name="Footer Placeholder 4">
            <a:extLst>
              <a:ext uri="{FF2B5EF4-FFF2-40B4-BE49-F238E27FC236}">
                <a16:creationId xmlns:a16="http://schemas.microsoft.com/office/drawing/2014/main" id="{513019EB-9C2B-4833-B72A-1476941597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F6E764-5688-45F5-94ED-A7357D2F568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37417398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0E3CB6-3025-40BF-A04B-A7B0CB4C01F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EDD5CB3-8B24-48C7-89D3-8DCAD36A453D}"/>
              </a:ext>
            </a:extLst>
          </p:cNvPr>
          <p:cNvSpPr>
            <a:spLocks noGrp="1"/>
          </p:cNvSpPr>
          <p:nvPr>
            <p:ph type="body" orient="vert" idx="1"/>
          </p:nvPr>
        </p:nvSpPr>
        <p:spPr>
          <a:xfrm>
            <a:off x="838200" y="365125"/>
            <a:ext cx="7734300" cy="581183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50BC931-E2BF-4C1D-91AA-89F82F8268B2}"/>
              </a:ext>
            </a:extLst>
          </p:cNvPr>
          <p:cNvSpPr>
            <a:spLocks noGrp="1"/>
          </p:cNvSpPr>
          <p:nvPr>
            <p:ph type="dt" sz="half" idx="10"/>
          </p:nvPr>
        </p:nvSpPr>
        <p:spPr/>
        <p:txBody>
          <a:bodyPr/>
          <a:lstStyle/>
          <a:p>
            <a:fld id="{72345051-2045-45DA-935E-2E3CA1A69ADC}" type="datetimeFigureOut">
              <a:rPr lang="en-US" smtClean="0"/>
              <a:t>6/16/2021</a:t>
            </a:fld>
            <a:endParaRPr lang="en-US"/>
          </a:p>
        </p:txBody>
      </p:sp>
      <p:sp>
        <p:nvSpPr>
          <p:cNvPr id="5" name="Footer Placeholder 4">
            <a:extLst>
              <a:ext uri="{FF2B5EF4-FFF2-40B4-BE49-F238E27FC236}">
                <a16:creationId xmlns:a16="http://schemas.microsoft.com/office/drawing/2014/main" id="{7548A135-AEE9-4483-957E-3D143318DD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8DEFD4-A052-46B3-B2AE-F3091D8A2F7B}"/>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35876123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D02BC-5A24-47F7-A4DF-B93FBC0C51B0}"/>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8E9219E-EE74-4093-94D6-F663E059C504}"/>
              </a:ext>
            </a:extLst>
          </p:cNvPr>
          <p:cNvSpPr>
            <a:spLocks noGrp="1"/>
          </p:cNvSpPr>
          <p:nvPr>
            <p:ph idx="1"/>
          </p:nvPr>
        </p:nvSpPr>
        <p:spPr>
          <a:xfrm>
            <a:off x="838200" y="1929384"/>
            <a:ext cx="10515600" cy="4251960"/>
          </a:xfrm>
        </p:spPr>
        <p:txBody>
          <a:bodyPr>
            <a:normAutofit/>
          </a:bodyPr>
          <a:lstStyle>
            <a:lvl1pPr>
              <a:defRPr sz="2800"/>
            </a:lvl1pPr>
            <a:lvl2pPr>
              <a:defRPr sz="2400"/>
            </a:lvl2pPr>
            <a:lvl3pPr>
              <a:defRPr sz="20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2A61642-BFBA-48AE-A29C-C2AA7386AE95}"/>
              </a:ext>
            </a:extLst>
          </p:cNvPr>
          <p:cNvSpPr>
            <a:spLocks noGrp="1"/>
          </p:cNvSpPr>
          <p:nvPr>
            <p:ph type="dt" sz="half" idx="10"/>
          </p:nvPr>
        </p:nvSpPr>
        <p:spPr/>
        <p:txBody>
          <a:bodyPr/>
          <a:lstStyle/>
          <a:p>
            <a:fld id="{72345051-2045-45DA-935E-2E3CA1A69ADC}" type="datetimeFigureOut">
              <a:rPr lang="en-US" smtClean="0"/>
              <a:t>6/16/2021</a:t>
            </a:fld>
            <a:endParaRPr lang="en-US"/>
          </a:p>
        </p:txBody>
      </p:sp>
      <p:sp>
        <p:nvSpPr>
          <p:cNvPr id="5" name="Footer Placeholder 4">
            <a:extLst>
              <a:ext uri="{FF2B5EF4-FFF2-40B4-BE49-F238E27FC236}">
                <a16:creationId xmlns:a16="http://schemas.microsoft.com/office/drawing/2014/main" id="{2AD2029B-6646-4DBF-A302-76A513FC64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6D4DFD-766F-4E45-A00C-2B5E8CE9A908}"/>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7" descr="Tag=AccentColor&#10;Flavor=Light&#10;Target=FillAndLine">
            <a:extLst>
              <a:ext uri="{FF2B5EF4-FFF2-40B4-BE49-F238E27FC236}">
                <a16:creationId xmlns:a16="http://schemas.microsoft.com/office/drawing/2014/main" id="{EBDD1931-9E86-4402-9A68-33A2D9EFB198}"/>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7571546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218C0-6540-400C-BB51-353D5FD5CB00}"/>
              </a:ext>
            </a:extLst>
          </p:cNvPr>
          <p:cNvSpPr>
            <a:spLocks noGrp="1"/>
          </p:cNvSpPr>
          <p:nvPr>
            <p:ph type="title"/>
          </p:nvPr>
        </p:nvSpPr>
        <p:spPr>
          <a:xfrm>
            <a:off x="841248" y="448056"/>
            <a:ext cx="10515600" cy="4069080"/>
          </a:xfrm>
        </p:spPr>
        <p:txBody>
          <a:bodyPr anchor="b">
            <a:normAutofit/>
          </a:bodyPr>
          <a:lstStyle>
            <a:lvl1pPr>
              <a:defRPr sz="8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A81CD69-43B3-4FF7-AA41-30C36C957E65}"/>
              </a:ext>
            </a:extLst>
          </p:cNvPr>
          <p:cNvSpPr>
            <a:spLocks noGrp="1"/>
          </p:cNvSpPr>
          <p:nvPr>
            <p:ph type="body" idx="1"/>
          </p:nvPr>
        </p:nvSpPr>
        <p:spPr>
          <a:xfrm>
            <a:off x="841248" y="4983480"/>
            <a:ext cx="10515600" cy="1124712"/>
          </a:xfrm>
        </p:spPr>
        <p:txBody>
          <a:bodyPr>
            <a:normAutofit/>
          </a:bodyPr>
          <a:lstStyle>
            <a:lvl1pPr marL="0" indent="0">
              <a:buNone/>
              <a:defRPr sz="28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BF300D-5CBE-47E9-A193-E23C8314D0EA}"/>
              </a:ext>
            </a:extLst>
          </p:cNvPr>
          <p:cNvSpPr>
            <a:spLocks noGrp="1"/>
          </p:cNvSpPr>
          <p:nvPr>
            <p:ph type="dt" sz="half" idx="10"/>
          </p:nvPr>
        </p:nvSpPr>
        <p:spPr/>
        <p:txBody>
          <a:bodyPr/>
          <a:lstStyle/>
          <a:p>
            <a:fld id="{72345051-2045-45DA-935E-2E3CA1A69ADC}" type="datetimeFigureOut">
              <a:rPr lang="en-US" smtClean="0"/>
              <a:t>6/16/2021</a:t>
            </a:fld>
            <a:endParaRPr lang="en-US"/>
          </a:p>
        </p:txBody>
      </p:sp>
      <p:sp>
        <p:nvSpPr>
          <p:cNvPr id="5" name="Footer Placeholder 4">
            <a:extLst>
              <a:ext uri="{FF2B5EF4-FFF2-40B4-BE49-F238E27FC236}">
                <a16:creationId xmlns:a16="http://schemas.microsoft.com/office/drawing/2014/main" id="{56E7DF3F-C51A-4DB1-9FCE-E3E0D8E925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269CF4-FAAB-44EF-A2A5-8352B4AA384F}"/>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7" name="Rectangle 6" descr="Tag=AccentColor&#10;Flavor=Light&#10;Target=FillAndLine">
            <a:extLst>
              <a:ext uri="{FF2B5EF4-FFF2-40B4-BE49-F238E27FC236}">
                <a16:creationId xmlns:a16="http://schemas.microsoft.com/office/drawing/2014/main" id="{417A8947-4521-4FE1-8E44-27363435CE1B}"/>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683224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DE264-531D-49C1-A8AF-2B4C1D218FAB}"/>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4B9A1B8-2F1B-46AA-858A-CFFF5AF7CEB0}"/>
              </a:ext>
            </a:extLst>
          </p:cNvPr>
          <p:cNvSpPr>
            <a:spLocks noGrp="1"/>
          </p:cNvSpPr>
          <p:nvPr>
            <p:ph sz="half" idx="1"/>
          </p:nvPr>
        </p:nvSpPr>
        <p:spPr>
          <a:xfrm>
            <a:off x="838200" y="1929384"/>
            <a:ext cx="5181600" cy="42519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6E6B9631-18C0-43BD-8AF3-9137D6D4C234}"/>
              </a:ext>
            </a:extLst>
          </p:cNvPr>
          <p:cNvSpPr>
            <a:spLocks noGrp="1"/>
          </p:cNvSpPr>
          <p:nvPr>
            <p:ph sz="half" idx="2"/>
          </p:nvPr>
        </p:nvSpPr>
        <p:spPr>
          <a:xfrm>
            <a:off x="6172200" y="1929384"/>
            <a:ext cx="5181600" cy="42519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E9032FCA-14C6-4497-9C27-3F58062442CE}"/>
              </a:ext>
            </a:extLst>
          </p:cNvPr>
          <p:cNvSpPr>
            <a:spLocks noGrp="1"/>
          </p:cNvSpPr>
          <p:nvPr>
            <p:ph type="dt" sz="half" idx="10"/>
          </p:nvPr>
        </p:nvSpPr>
        <p:spPr/>
        <p:txBody>
          <a:bodyPr/>
          <a:lstStyle/>
          <a:p>
            <a:fld id="{72345051-2045-45DA-935E-2E3CA1A69ADC}" type="datetimeFigureOut">
              <a:rPr lang="en-US" smtClean="0"/>
              <a:t>6/16/2021</a:t>
            </a:fld>
            <a:endParaRPr lang="en-US"/>
          </a:p>
        </p:txBody>
      </p:sp>
      <p:sp>
        <p:nvSpPr>
          <p:cNvPr id="6" name="Footer Placeholder 5">
            <a:extLst>
              <a:ext uri="{FF2B5EF4-FFF2-40B4-BE49-F238E27FC236}">
                <a16:creationId xmlns:a16="http://schemas.microsoft.com/office/drawing/2014/main" id="{961E5057-693B-4E10-958E-0ABE79FEC7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0CECB1-0A35-4C10-9D3D-FE4404283011}"/>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9" name="Rectangle 8" descr="Tag=AccentColor&#10;Flavor=Light&#10;Target=FillAndLine">
            <a:extLst>
              <a:ext uri="{FF2B5EF4-FFF2-40B4-BE49-F238E27FC236}">
                <a16:creationId xmlns:a16="http://schemas.microsoft.com/office/drawing/2014/main" id="{2FAAC677-2D37-4F63-9C4B-711A2988EE0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8312219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AE282-8875-4F49-AB21-E1C2BCAEA1F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1712EA2-EF8C-4F18-BECF-AD121F72816A}"/>
              </a:ext>
            </a:extLst>
          </p:cNvPr>
          <p:cNvSpPr>
            <a:spLocks noGrp="1"/>
          </p:cNvSpPr>
          <p:nvPr>
            <p:ph type="body" idx="1"/>
          </p:nvPr>
        </p:nvSpPr>
        <p:spPr>
          <a:xfrm>
            <a:off x="839788" y="1938528"/>
            <a:ext cx="5157787"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D7B59D4-E93F-40C1-A1A2-F1867830C678}"/>
              </a:ext>
            </a:extLst>
          </p:cNvPr>
          <p:cNvSpPr>
            <a:spLocks noGrp="1"/>
          </p:cNvSpPr>
          <p:nvPr>
            <p:ph sz="half" idx="2"/>
          </p:nvPr>
        </p:nvSpPr>
        <p:spPr>
          <a:xfrm>
            <a:off x="839788" y="2926080"/>
            <a:ext cx="5157787" cy="326440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6E810616-1C77-42AE-8449-D0B64E2B8475}"/>
              </a:ext>
            </a:extLst>
          </p:cNvPr>
          <p:cNvSpPr>
            <a:spLocks noGrp="1"/>
          </p:cNvSpPr>
          <p:nvPr>
            <p:ph type="body" sz="quarter" idx="3"/>
          </p:nvPr>
        </p:nvSpPr>
        <p:spPr>
          <a:xfrm>
            <a:off x="6172200" y="1938528"/>
            <a:ext cx="5183188"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A74E172-AFE8-48E4-BBB0-CA6D4EC1127C}"/>
              </a:ext>
            </a:extLst>
          </p:cNvPr>
          <p:cNvSpPr>
            <a:spLocks noGrp="1"/>
          </p:cNvSpPr>
          <p:nvPr>
            <p:ph sz="quarter" idx="4"/>
          </p:nvPr>
        </p:nvSpPr>
        <p:spPr>
          <a:xfrm>
            <a:off x="6172200" y="2926080"/>
            <a:ext cx="5183188" cy="32644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4C9407CC-270D-4C98-B95C-7AE67D2E1913}"/>
              </a:ext>
            </a:extLst>
          </p:cNvPr>
          <p:cNvSpPr>
            <a:spLocks noGrp="1"/>
          </p:cNvSpPr>
          <p:nvPr>
            <p:ph type="dt" sz="half" idx="10"/>
          </p:nvPr>
        </p:nvSpPr>
        <p:spPr/>
        <p:txBody>
          <a:bodyPr/>
          <a:lstStyle/>
          <a:p>
            <a:fld id="{72345051-2045-45DA-935E-2E3CA1A69ADC}" type="datetimeFigureOut">
              <a:rPr lang="en-US" smtClean="0"/>
              <a:t>6/16/2021</a:t>
            </a:fld>
            <a:endParaRPr lang="en-US"/>
          </a:p>
        </p:txBody>
      </p:sp>
      <p:sp>
        <p:nvSpPr>
          <p:cNvPr id="8" name="Footer Placeholder 7">
            <a:extLst>
              <a:ext uri="{FF2B5EF4-FFF2-40B4-BE49-F238E27FC236}">
                <a16:creationId xmlns:a16="http://schemas.microsoft.com/office/drawing/2014/main" id="{454070D5-9B7B-47FC-9F75-F6AD9607452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28EAC17-33BE-4265-8C06-644C2D34FD3C}"/>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11" name="Rectangle 10" descr="Tag=AccentColor&#10;Flavor=Light&#10;Target=FillAndLine">
            <a:extLst>
              <a:ext uri="{FF2B5EF4-FFF2-40B4-BE49-F238E27FC236}">
                <a16:creationId xmlns:a16="http://schemas.microsoft.com/office/drawing/2014/main" id="{F634C457-AEBF-47D7-9200-BAD05D138B1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9155620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E9AC0-40CD-4451-BF00-5E2FC7B7451B}"/>
              </a:ext>
            </a:extLst>
          </p:cNvPr>
          <p:cNvSpPr>
            <a:spLocks noGrp="1"/>
          </p:cNvSpPr>
          <p:nvPr>
            <p:ph type="title"/>
          </p:nvPr>
        </p:nvSpPr>
        <p:spPr>
          <a:xfrm>
            <a:off x="2203704" y="1728216"/>
            <a:ext cx="7781544" cy="3392424"/>
          </a:xfrm>
        </p:spPr>
        <p:txBody>
          <a:bodyPr>
            <a:normAutofit/>
          </a:bodyPr>
          <a:lstStyle>
            <a:lvl1pPr algn="ctr">
              <a:defRPr sz="78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C6FD9A32-9C83-452B-BC69-CC6E95D3C93C}"/>
              </a:ext>
            </a:extLst>
          </p:cNvPr>
          <p:cNvSpPr>
            <a:spLocks noGrp="1"/>
          </p:cNvSpPr>
          <p:nvPr>
            <p:ph type="dt" sz="half" idx="10"/>
          </p:nvPr>
        </p:nvSpPr>
        <p:spPr/>
        <p:txBody>
          <a:bodyPr/>
          <a:lstStyle/>
          <a:p>
            <a:fld id="{72345051-2045-45DA-935E-2E3CA1A69ADC}" type="datetimeFigureOut">
              <a:rPr lang="en-US" smtClean="0"/>
              <a:t>6/16/2021</a:t>
            </a:fld>
            <a:endParaRPr lang="en-US"/>
          </a:p>
        </p:txBody>
      </p:sp>
      <p:sp>
        <p:nvSpPr>
          <p:cNvPr id="4" name="Footer Placeholder 3">
            <a:extLst>
              <a:ext uri="{FF2B5EF4-FFF2-40B4-BE49-F238E27FC236}">
                <a16:creationId xmlns:a16="http://schemas.microsoft.com/office/drawing/2014/main" id="{6B87B83E-E23E-42DE-876D-F55908A97DC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1C03A8-D428-4010-B413-13B1E9922628}"/>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6" name="Rectangle 6" descr="Tag=AccentColor&#10;Flavor=Light&#10;Target=FillAndLine">
            <a:extLst>
              <a:ext uri="{FF2B5EF4-FFF2-40B4-BE49-F238E27FC236}">
                <a16:creationId xmlns:a16="http://schemas.microsoft.com/office/drawing/2014/main" id="{17F03060-85EC-4182-8C18-C6EE0D373E4B}"/>
              </a:ext>
            </a:extLst>
          </p:cNvPr>
          <p:cNvSpPr/>
          <p:nvPr/>
        </p:nvSpPr>
        <p:spPr>
          <a:xfrm>
            <a:off x="3974206" y="5126892"/>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2907051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2816A0-77C4-4A3F-87BD-A7321E3C84D2}"/>
              </a:ext>
            </a:extLst>
          </p:cNvPr>
          <p:cNvSpPr>
            <a:spLocks noGrp="1"/>
          </p:cNvSpPr>
          <p:nvPr>
            <p:ph type="dt" sz="half" idx="10"/>
          </p:nvPr>
        </p:nvSpPr>
        <p:spPr/>
        <p:txBody>
          <a:bodyPr/>
          <a:lstStyle/>
          <a:p>
            <a:fld id="{72345051-2045-45DA-935E-2E3CA1A69ADC}" type="datetimeFigureOut">
              <a:rPr lang="en-US" smtClean="0"/>
              <a:t>6/16/2021</a:t>
            </a:fld>
            <a:endParaRPr lang="en-US"/>
          </a:p>
        </p:txBody>
      </p:sp>
      <p:sp>
        <p:nvSpPr>
          <p:cNvPr id="3" name="Footer Placeholder 2">
            <a:extLst>
              <a:ext uri="{FF2B5EF4-FFF2-40B4-BE49-F238E27FC236}">
                <a16:creationId xmlns:a16="http://schemas.microsoft.com/office/drawing/2014/main" id="{A5FC3464-F026-4C77-9441-55ECA5054D5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87D9257-BADE-4D0B-AF0B-D09FE95FA078}"/>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21518045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1C48E-F751-45A2-9010-208B81EDBE69}"/>
              </a:ext>
            </a:extLst>
          </p:cNvPr>
          <p:cNvSpPr>
            <a:spLocks noGrp="1"/>
          </p:cNvSpPr>
          <p:nvPr>
            <p:ph type="title"/>
          </p:nvPr>
        </p:nvSpPr>
        <p:spPr>
          <a:xfrm>
            <a:off x="839788" y="457200"/>
            <a:ext cx="3932237" cy="3429000"/>
          </a:xfrm>
        </p:spPr>
        <p:txBody>
          <a:bodyPr anchor="b">
            <a:normAutofit/>
          </a:bodyPr>
          <a:lstStyle>
            <a:lvl1pPr>
              <a:defRPr sz="6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9D501F6-8430-4758-8636-74D68E990EC3}"/>
              </a:ext>
            </a:extLst>
          </p:cNvPr>
          <p:cNvSpPr>
            <a:spLocks noGrp="1"/>
          </p:cNvSpPr>
          <p:nvPr>
            <p:ph idx="1"/>
          </p:nvPr>
        </p:nvSpPr>
        <p:spPr>
          <a:xfrm>
            <a:off x="5303520" y="548640"/>
            <a:ext cx="6053328" cy="5431536"/>
          </a:xfrm>
        </p:spPr>
        <p:txBody>
          <a:bodyPr anchor="ct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2E79DC39-A29C-494C-98B6-999746C5F38A}"/>
              </a:ext>
            </a:extLst>
          </p:cNvPr>
          <p:cNvSpPr>
            <a:spLocks noGrp="1"/>
          </p:cNvSpPr>
          <p:nvPr>
            <p:ph type="body" sz="half" idx="2"/>
          </p:nvPr>
        </p:nvSpPr>
        <p:spPr>
          <a:xfrm>
            <a:off x="839788" y="3977640"/>
            <a:ext cx="3932237"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2584C988-A6DB-469A-B8AA-31866F36E83D}"/>
              </a:ext>
            </a:extLst>
          </p:cNvPr>
          <p:cNvSpPr>
            <a:spLocks noGrp="1"/>
          </p:cNvSpPr>
          <p:nvPr>
            <p:ph type="dt" sz="half" idx="10"/>
          </p:nvPr>
        </p:nvSpPr>
        <p:spPr/>
        <p:txBody>
          <a:bodyPr/>
          <a:lstStyle/>
          <a:p>
            <a:fld id="{72345051-2045-45DA-935E-2E3CA1A69ADC}" type="datetimeFigureOut">
              <a:rPr lang="en-US" smtClean="0"/>
              <a:t>6/16/2021</a:t>
            </a:fld>
            <a:endParaRPr lang="en-US"/>
          </a:p>
        </p:txBody>
      </p:sp>
      <p:sp>
        <p:nvSpPr>
          <p:cNvPr id="6" name="Footer Placeholder 5">
            <a:extLst>
              <a:ext uri="{FF2B5EF4-FFF2-40B4-BE49-F238E27FC236}">
                <a16:creationId xmlns:a16="http://schemas.microsoft.com/office/drawing/2014/main" id="{02BC39C3-81EB-4828-9AD3-2F1FAC521E6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59376C-9810-49A5-BC9A-4E6A02175273}"/>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B9F96F3A-E64D-4401-B02C-BCD5CAA97CFF}"/>
              </a:ext>
            </a:extLst>
          </p:cNvPr>
          <p:cNvSpPr/>
          <p:nvPr/>
        </p:nvSpPr>
        <p:spPr>
          <a:xfrm rot="5400000">
            <a:off x="2797492"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461914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37704-80BD-41B0-8395-41618EC3AFBC}"/>
              </a:ext>
            </a:extLst>
          </p:cNvPr>
          <p:cNvSpPr>
            <a:spLocks noGrp="1"/>
          </p:cNvSpPr>
          <p:nvPr>
            <p:ph type="title"/>
          </p:nvPr>
        </p:nvSpPr>
        <p:spPr>
          <a:xfrm>
            <a:off x="839788" y="457200"/>
            <a:ext cx="3931920" cy="3429000"/>
          </a:xfrm>
        </p:spPr>
        <p:txBody>
          <a:bodyPr anchor="b">
            <a:normAutofit/>
          </a:bodyPr>
          <a:lstStyle>
            <a:lvl1pPr>
              <a:defRPr sz="60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14DA4032-EC66-4974-BD30-898B60E4B562}"/>
              </a:ext>
            </a:extLst>
          </p:cNvPr>
          <p:cNvSpPr>
            <a:spLocks noGrp="1"/>
          </p:cNvSpPr>
          <p:nvPr>
            <p:ph type="pic" idx="1"/>
          </p:nvPr>
        </p:nvSpPr>
        <p:spPr>
          <a:xfrm>
            <a:off x="5303520" y="548640"/>
            <a:ext cx="6053328" cy="543153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921802D0-5574-4631-BA49-92362F8E40DC}"/>
              </a:ext>
            </a:extLst>
          </p:cNvPr>
          <p:cNvSpPr>
            <a:spLocks noGrp="1"/>
          </p:cNvSpPr>
          <p:nvPr>
            <p:ph type="body" sz="half" idx="2"/>
          </p:nvPr>
        </p:nvSpPr>
        <p:spPr>
          <a:xfrm>
            <a:off x="839788" y="3977640"/>
            <a:ext cx="3931920"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F62C2F5B-DDDD-4E64-94A9-99E46F4B06A0}"/>
              </a:ext>
            </a:extLst>
          </p:cNvPr>
          <p:cNvSpPr>
            <a:spLocks noGrp="1"/>
          </p:cNvSpPr>
          <p:nvPr>
            <p:ph type="dt" sz="half" idx="10"/>
          </p:nvPr>
        </p:nvSpPr>
        <p:spPr/>
        <p:txBody>
          <a:bodyPr/>
          <a:lstStyle/>
          <a:p>
            <a:fld id="{72345051-2045-45DA-935E-2E3CA1A69ADC}" type="datetimeFigureOut">
              <a:rPr lang="en-US" smtClean="0"/>
              <a:t>6/16/2021</a:t>
            </a:fld>
            <a:endParaRPr lang="en-US"/>
          </a:p>
        </p:txBody>
      </p:sp>
      <p:sp>
        <p:nvSpPr>
          <p:cNvPr id="6" name="Footer Placeholder 5">
            <a:extLst>
              <a:ext uri="{FF2B5EF4-FFF2-40B4-BE49-F238E27FC236}">
                <a16:creationId xmlns:a16="http://schemas.microsoft.com/office/drawing/2014/main" id="{D4FA8D36-8865-48E7-8249-ED729A5F70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30F98C3-0B62-4361-8408-A01F70807CDB}"/>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FE511AB6-FEAF-4549-BA88-0764BD10B63D}"/>
              </a:ext>
            </a:extLst>
          </p:cNvPr>
          <p:cNvSpPr/>
          <p:nvPr/>
        </p:nvSpPr>
        <p:spPr>
          <a:xfrm rot="5400000">
            <a:off x="2798064"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013540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72D13B-FFCB-4650-AD3C-CB503735257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D0CA9470-DF15-46A1-BF0E-8A5367A4B0F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63047CB-E94D-482F-BACA-681E96C0EC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72345051-2045-45DA-935E-2E3CA1A69ADC}" type="datetimeFigureOut">
              <a:rPr lang="en-US" smtClean="0"/>
              <a:t>6/16/2021</a:t>
            </a:fld>
            <a:endParaRPr lang="en-US" dirty="0"/>
          </a:p>
        </p:txBody>
      </p:sp>
      <p:sp>
        <p:nvSpPr>
          <p:cNvPr id="5" name="Footer Placeholder 4">
            <a:extLst>
              <a:ext uri="{FF2B5EF4-FFF2-40B4-BE49-F238E27FC236}">
                <a16:creationId xmlns:a16="http://schemas.microsoft.com/office/drawing/2014/main" id="{2CFDA4B5-E797-42FC-8B7A-2294DF24A3D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678ED201-6D0E-422C-B4EC-566A3DC298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A7CD31F4-64FA-4BA0-9498-67783267A8C8}" type="slidenum">
              <a:rPr lang="en-US" smtClean="0"/>
              <a:t>‹#›</a:t>
            </a:fld>
            <a:endParaRPr lang="en-US" dirty="0"/>
          </a:p>
        </p:txBody>
      </p:sp>
    </p:spTree>
    <p:extLst>
      <p:ext uri="{BB962C8B-B14F-4D97-AF65-F5344CB8AC3E}">
        <p14:creationId xmlns:p14="http://schemas.microsoft.com/office/powerpoint/2010/main" val="1428614323"/>
      </p:ext>
    </p:extLst>
  </p:cSld>
  <p:clrMap bg1="lt1" tx1="dk1" bg2="lt2" tx2="dk2" accent1="accent1" accent2="accent2" accent3="accent3" accent4="accent4" accent5="accent5" accent6="accent6" hlink="hlink" folHlink="folHlink"/>
  <p:sldLayoutIdLst>
    <p:sldLayoutId id="2147483683" r:id="rId1"/>
    <p:sldLayoutId id="2147483682" r:id="rId2"/>
    <p:sldLayoutId id="2147483681" r:id="rId3"/>
    <p:sldLayoutId id="2147483680" r:id="rId4"/>
    <p:sldLayoutId id="2147483679" r:id="rId5"/>
    <p:sldLayoutId id="2147483678" r:id="rId6"/>
    <p:sldLayoutId id="2147483677" r:id="rId7"/>
    <p:sldLayoutId id="2147483676" r:id="rId8"/>
    <p:sldLayoutId id="2147483675" r:id="rId9"/>
    <p:sldLayoutId id="2147483674" r:id="rId10"/>
    <p:sldLayoutId id="2147483673" r:id="rId11"/>
  </p:sldLayoutIdLst>
  <p:txStyles>
    <p:titleStyle>
      <a:lvl1pPr algn="l" defTabSz="914400" rtl="0" eaLnBrk="1" latinLnBrk="0" hangingPunct="1">
        <a:lnSpc>
          <a:spcPct val="100000"/>
        </a:lnSpc>
        <a:spcBef>
          <a:spcPct val="0"/>
        </a:spcBef>
        <a:buNone/>
        <a:defRPr sz="48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32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blog.scrumstudy.com/exploring-the-release-phase-of-a-scrum-project-2/" TargetMode="External"/><Relationship Id="rId2" Type="http://schemas.openxmlformats.org/officeDocument/2006/relationships/hyperlink" Target="https://agilemanifesto.org/"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301C8002-2BD1-4B95-AF23-6374D174DC11}"/>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a:stretch/>
        </p:blipFill>
        <p:spPr>
          <a:xfrm>
            <a:off x="20" y="10"/>
            <a:ext cx="12191980" cy="6857990"/>
          </a:xfrm>
          <a:prstGeom prst="rect">
            <a:avLst/>
          </a:prstGeom>
        </p:spPr>
      </p:pic>
      <p:sp>
        <p:nvSpPr>
          <p:cNvPr id="11" name="Rectangle 10">
            <a:extLst>
              <a:ext uri="{FF2B5EF4-FFF2-40B4-BE49-F238E27FC236}">
                <a16:creationId xmlns:a16="http://schemas.microsoft.com/office/drawing/2014/main" id="{A44CD100-6267-4E62-AA64-2182A3A6A1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alpha val="30000"/>
                </a:schemeClr>
              </a:gs>
              <a:gs pos="33000">
                <a:schemeClr val="tx1">
                  <a:alpha val="20000"/>
                </a:schemeClr>
              </a:gs>
              <a:gs pos="0">
                <a:schemeClr val="tx1">
                  <a:alpha val="0"/>
                </a:schemeClr>
              </a:gs>
              <a:gs pos="100000">
                <a:schemeClr val="tx1">
                  <a:alpha val="3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477981" y="1122362"/>
            <a:ext cx="4023360" cy="2802219"/>
          </a:xfrm>
        </p:spPr>
        <p:txBody>
          <a:bodyPr anchor="b">
            <a:normAutofit/>
          </a:bodyPr>
          <a:lstStyle/>
          <a:p>
            <a:r>
              <a:rPr lang="en-US" sz="4800" dirty="0">
                <a:solidFill>
                  <a:schemeClr val="bg1"/>
                </a:solidFill>
              </a:rPr>
              <a:t>Agile</a:t>
            </a:r>
          </a:p>
        </p:txBody>
      </p:sp>
      <p:sp>
        <p:nvSpPr>
          <p:cNvPr id="3" name="Subtitle 2"/>
          <p:cNvSpPr>
            <a:spLocks noGrp="1"/>
          </p:cNvSpPr>
          <p:nvPr>
            <p:ph type="subTitle" idx="1"/>
          </p:nvPr>
        </p:nvSpPr>
        <p:spPr>
          <a:xfrm>
            <a:off x="477980" y="3969352"/>
            <a:ext cx="4023359" cy="1208141"/>
          </a:xfrm>
        </p:spPr>
        <p:txBody>
          <a:bodyPr vert="horz" lIns="91440" tIns="45720" rIns="91440" bIns="45720" rtlCol="0" anchor="t">
            <a:normAutofit/>
          </a:bodyPr>
          <a:lstStyle/>
          <a:p>
            <a:r>
              <a:rPr lang="en-US" dirty="0">
                <a:solidFill>
                  <a:schemeClr val="bg1"/>
                </a:solidFill>
              </a:rPr>
              <a:t>Joseph Triche</a:t>
            </a:r>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56F94F-022F-4041-8FB9-EBC304DBDE2C}"/>
              </a:ext>
            </a:extLst>
          </p:cNvPr>
          <p:cNvSpPr>
            <a:spLocks noGrp="1"/>
          </p:cNvSpPr>
          <p:nvPr>
            <p:ph type="title"/>
          </p:nvPr>
        </p:nvSpPr>
        <p:spPr/>
        <p:txBody>
          <a:bodyPr/>
          <a:lstStyle/>
          <a:p>
            <a:r>
              <a:rPr lang="en-US" dirty="0"/>
              <a:t>Waterfall vs Agile Considerations</a:t>
            </a:r>
          </a:p>
        </p:txBody>
      </p:sp>
      <p:sp>
        <p:nvSpPr>
          <p:cNvPr id="3" name="Content Placeholder 2">
            <a:extLst>
              <a:ext uri="{FF2B5EF4-FFF2-40B4-BE49-F238E27FC236}">
                <a16:creationId xmlns:a16="http://schemas.microsoft.com/office/drawing/2014/main" id="{C98E641D-23BC-4C3C-8CFD-C24B5B0D88B6}"/>
              </a:ext>
            </a:extLst>
          </p:cNvPr>
          <p:cNvSpPr>
            <a:spLocks noGrp="1"/>
          </p:cNvSpPr>
          <p:nvPr>
            <p:ph idx="1"/>
          </p:nvPr>
        </p:nvSpPr>
        <p:spPr/>
        <p:txBody>
          <a:bodyPr vert="horz" lIns="91440" tIns="45720" rIns="91440" bIns="45720" rtlCol="0" anchor="t">
            <a:normAutofit/>
          </a:bodyPr>
          <a:lstStyle/>
          <a:p>
            <a:r>
              <a:rPr lang="en-US" dirty="0"/>
              <a:t>In considering which methodology to choose, one should look carefully consider their project. While some people are biased towards one or another, it would be more tactical to view each for </a:t>
            </a:r>
            <a:r>
              <a:rPr lang="en-US" dirty="0" err="1"/>
              <a:t>it's</a:t>
            </a:r>
            <a:r>
              <a:rPr lang="en-US" dirty="0"/>
              <a:t> merits. For instance, in a project with a very small degree of uncertainty, who's requirements aren't going to change and are well understood, the waterfall method would make more sense. If you have that certainty, why not take advantage of it? If the opposite is true, and you have uncertainty, you can take advantage of that as well, by choosing agile. Agile shines in environments where the client is constantly changing their mind or when learning will factor heavily into how development progresses.</a:t>
            </a:r>
          </a:p>
        </p:txBody>
      </p:sp>
    </p:spTree>
    <p:extLst>
      <p:ext uri="{BB962C8B-B14F-4D97-AF65-F5344CB8AC3E}">
        <p14:creationId xmlns:p14="http://schemas.microsoft.com/office/powerpoint/2010/main" val="32945461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F748F-7442-466A-8C73-1BB302AEC21B}"/>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BAF7DA25-51D7-4194-B92A-F20A48FBC592}"/>
              </a:ext>
            </a:extLst>
          </p:cNvPr>
          <p:cNvSpPr>
            <a:spLocks noGrp="1"/>
          </p:cNvSpPr>
          <p:nvPr>
            <p:ph idx="1"/>
          </p:nvPr>
        </p:nvSpPr>
        <p:spPr/>
        <p:txBody>
          <a:bodyPr vert="horz" lIns="91440" tIns="45720" rIns="91440" bIns="45720" rtlCol="0" anchor="t">
            <a:normAutofit/>
          </a:bodyPr>
          <a:lstStyle/>
          <a:p>
            <a:pPr marL="0" indent="0">
              <a:buNone/>
            </a:pPr>
            <a:r>
              <a:rPr lang="en-US" dirty="0">
                <a:ea typeface="+mn-lt"/>
                <a:cs typeface="+mn-lt"/>
              </a:rPr>
              <a:t>1.) </a:t>
            </a:r>
            <a:r>
              <a:rPr lang="en-US" i="1" dirty="0">
                <a:ea typeface="+mn-lt"/>
                <a:cs typeface="+mn-lt"/>
              </a:rPr>
              <a:t>What is Agile? What is Scrum?</a:t>
            </a:r>
            <a:r>
              <a:rPr lang="en-US" dirty="0">
                <a:ea typeface="+mn-lt"/>
                <a:cs typeface="+mn-lt"/>
              </a:rPr>
              <a:t> (2018). Visual Paradigm. https://www.visual-paradigm.com/scrum/what-is-agile-and-scrum/</a:t>
            </a:r>
            <a:br>
              <a:rPr lang="en-US" dirty="0"/>
            </a:br>
            <a:r>
              <a:rPr lang="en-US" dirty="0">
                <a:ea typeface="+mn-lt"/>
                <a:cs typeface="+mn-lt"/>
              </a:rPr>
              <a:t>2.) Beck, et al. (2001). </a:t>
            </a:r>
            <a:r>
              <a:rPr lang="en-US" i="1" dirty="0">
                <a:ea typeface="+mn-lt"/>
                <a:cs typeface="+mn-lt"/>
              </a:rPr>
              <a:t>Manifesto for Agile Software Development</a:t>
            </a:r>
            <a:r>
              <a:rPr lang="en-US" dirty="0">
                <a:ea typeface="+mn-lt"/>
                <a:cs typeface="+mn-lt"/>
              </a:rPr>
              <a:t>. Agile Manifesto. </a:t>
            </a:r>
            <a:r>
              <a:rPr lang="en-US" dirty="0">
                <a:ea typeface="+mn-lt"/>
                <a:cs typeface="+mn-lt"/>
                <a:hlinkClick r:id="rId2"/>
              </a:rPr>
              <a:t>https://agilemanifesto.org/</a:t>
            </a:r>
            <a:endParaRPr lang="en-US" dirty="0"/>
          </a:p>
          <a:p>
            <a:pPr marL="0" indent="0">
              <a:buNone/>
            </a:pPr>
            <a:r>
              <a:rPr lang="en-US" dirty="0">
                <a:ea typeface="+mn-lt"/>
                <a:cs typeface="+mn-lt"/>
              </a:rPr>
              <a:t>3.) </a:t>
            </a:r>
            <a:r>
              <a:rPr lang="en-US" dirty="0" err="1">
                <a:ea typeface="+mn-lt"/>
                <a:cs typeface="+mn-lt"/>
              </a:rPr>
              <a:t>SCRUMstudy</a:t>
            </a:r>
            <a:r>
              <a:rPr lang="en-US" dirty="0">
                <a:ea typeface="+mn-lt"/>
                <a:cs typeface="+mn-lt"/>
              </a:rPr>
              <a:t>. (2021). </a:t>
            </a:r>
            <a:r>
              <a:rPr lang="en-US" i="1" dirty="0">
                <a:ea typeface="+mn-lt"/>
                <a:cs typeface="+mn-lt"/>
              </a:rPr>
              <a:t>Exploring the Release Phase of a Scrum Project | </a:t>
            </a:r>
            <a:r>
              <a:rPr lang="en-US" i="1" dirty="0" err="1">
                <a:ea typeface="+mn-lt"/>
                <a:cs typeface="+mn-lt"/>
              </a:rPr>
              <a:t>SCRUMstudy</a:t>
            </a:r>
            <a:r>
              <a:rPr lang="en-US" i="1" dirty="0">
                <a:ea typeface="+mn-lt"/>
                <a:cs typeface="+mn-lt"/>
              </a:rPr>
              <a:t> Blog</a:t>
            </a:r>
            <a:r>
              <a:rPr lang="en-US" dirty="0">
                <a:ea typeface="+mn-lt"/>
                <a:cs typeface="+mn-lt"/>
              </a:rPr>
              <a:t>. Scrum. </a:t>
            </a:r>
            <a:r>
              <a:rPr lang="en-US" dirty="0">
                <a:ea typeface="+mn-lt"/>
                <a:cs typeface="+mn-lt"/>
                <a:hlinkClick r:id="rId3"/>
              </a:rPr>
              <a:t>http://blog.scrumstudy.com/exploring-the-release-phase-of-a-scrum-project-2/</a:t>
            </a:r>
            <a:endParaRPr lang="en-US"/>
          </a:p>
          <a:p>
            <a:pPr marL="0" indent="0">
              <a:buNone/>
            </a:pPr>
            <a:r>
              <a:rPr lang="en-US" dirty="0">
                <a:ea typeface="+mn-lt"/>
                <a:cs typeface="+mn-lt"/>
              </a:rPr>
              <a:t>4.) Sharma, L. (2020, October 31). </a:t>
            </a:r>
            <a:r>
              <a:rPr lang="en-US" i="1" dirty="0" err="1">
                <a:ea typeface="+mn-lt"/>
                <a:cs typeface="+mn-lt"/>
              </a:rPr>
              <a:t>WaterFall</a:t>
            </a:r>
            <a:r>
              <a:rPr lang="en-US" i="1" dirty="0">
                <a:ea typeface="+mn-lt"/>
                <a:cs typeface="+mn-lt"/>
              </a:rPr>
              <a:t> Model</a:t>
            </a:r>
            <a:r>
              <a:rPr lang="en-US" dirty="0">
                <a:ea typeface="+mn-lt"/>
                <a:cs typeface="+mn-lt"/>
              </a:rPr>
              <a:t>. TOOLSQA. https://www.toolsqa.com/software-testing/waterfall-model/</a:t>
            </a:r>
            <a:endParaRPr lang="en-US" dirty="0"/>
          </a:p>
        </p:txBody>
      </p:sp>
    </p:spTree>
    <p:extLst>
      <p:ext uri="{BB962C8B-B14F-4D97-AF65-F5344CB8AC3E}">
        <p14:creationId xmlns:p14="http://schemas.microsoft.com/office/powerpoint/2010/main" val="39020945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509943-E4B0-439B-B377-62E344DBA3FC}"/>
              </a:ext>
            </a:extLst>
          </p:cNvPr>
          <p:cNvSpPr>
            <a:spLocks noGrp="1"/>
          </p:cNvSpPr>
          <p:nvPr>
            <p:ph type="title"/>
          </p:nvPr>
        </p:nvSpPr>
        <p:spPr/>
        <p:txBody>
          <a:bodyPr/>
          <a:lstStyle/>
          <a:p>
            <a:r>
              <a:rPr lang="en-US" dirty="0"/>
              <a:t>Agile vs Waterfall</a:t>
            </a:r>
          </a:p>
        </p:txBody>
      </p:sp>
      <p:sp>
        <p:nvSpPr>
          <p:cNvPr id="3" name="Text Placeholder 2">
            <a:extLst>
              <a:ext uri="{FF2B5EF4-FFF2-40B4-BE49-F238E27FC236}">
                <a16:creationId xmlns:a16="http://schemas.microsoft.com/office/drawing/2014/main" id="{D614C270-F5D9-43CD-8F7D-4FD11B7E7AE0}"/>
              </a:ext>
            </a:extLst>
          </p:cNvPr>
          <p:cNvSpPr>
            <a:spLocks noGrp="1"/>
          </p:cNvSpPr>
          <p:nvPr>
            <p:ph type="body" idx="1"/>
          </p:nvPr>
        </p:nvSpPr>
        <p:spPr/>
        <p:txBody>
          <a:bodyPr/>
          <a:lstStyle/>
          <a:p>
            <a:r>
              <a:rPr lang="en-US" dirty="0"/>
              <a:t>Agile</a:t>
            </a:r>
          </a:p>
        </p:txBody>
      </p:sp>
      <p:sp>
        <p:nvSpPr>
          <p:cNvPr id="4" name="Content Placeholder 3">
            <a:extLst>
              <a:ext uri="{FF2B5EF4-FFF2-40B4-BE49-F238E27FC236}">
                <a16:creationId xmlns:a16="http://schemas.microsoft.com/office/drawing/2014/main" id="{BC6541B0-3BED-4D68-986B-FCF0CCD1B0AE}"/>
              </a:ext>
            </a:extLst>
          </p:cNvPr>
          <p:cNvSpPr>
            <a:spLocks noGrp="1"/>
          </p:cNvSpPr>
          <p:nvPr>
            <p:ph sz="half" idx="2"/>
          </p:nvPr>
        </p:nvSpPr>
        <p:spPr/>
        <p:txBody>
          <a:bodyPr vert="horz" lIns="91440" tIns="45720" rIns="91440" bIns="45720" rtlCol="0" anchor="t">
            <a:normAutofit/>
          </a:bodyPr>
          <a:lstStyle/>
          <a:p>
            <a:r>
              <a:rPr lang="en-US" dirty="0"/>
              <a:t>Reactive – adapts to new information throughout the project</a:t>
            </a:r>
          </a:p>
          <a:p>
            <a:r>
              <a:rPr lang="en-US" dirty="0"/>
              <a:t>Decentralized Responsibilities – Typical project management roles are distributed across the team in lieu of a project manager.</a:t>
            </a:r>
          </a:p>
          <a:p>
            <a:endParaRPr lang="en-US" dirty="0"/>
          </a:p>
        </p:txBody>
      </p:sp>
      <p:sp>
        <p:nvSpPr>
          <p:cNvPr id="5" name="Text Placeholder 4">
            <a:extLst>
              <a:ext uri="{FF2B5EF4-FFF2-40B4-BE49-F238E27FC236}">
                <a16:creationId xmlns:a16="http://schemas.microsoft.com/office/drawing/2014/main" id="{3B16283A-6F7B-423F-B49D-4C0B6B09757F}"/>
              </a:ext>
            </a:extLst>
          </p:cNvPr>
          <p:cNvSpPr>
            <a:spLocks noGrp="1"/>
          </p:cNvSpPr>
          <p:nvPr>
            <p:ph type="body" sz="quarter" idx="3"/>
          </p:nvPr>
        </p:nvSpPr>
        <p:spPr/>
        <p:txBody>
          <a:bodyPr/>
          <a:lstStyle/>
          <a:p>
            <a:r>
              <a:rPr lang="en-US" dirty="0"/>
              <a:t>Waterfall</a:t>
            </a:r>
          </a:p>
        </p:txBody>
      </p:sp>
      <p:sp>
        <p:nvSpPr>
          <p:cNvPr id="6" name="Content Placeholder 5">
            <a:extLst>
              <a:ext uri="{FF2B5EF4-FFF2-40B4-BE49-F238E27FC236}">
                <a16:creationId xmlns:a16="http://schemas.microsoft.com/office/drawing/2014/main" id="{E98B05D0-93B6-42EF-9619-103283C7E262}"/>
              </a:ext>
            </a:extLst>
          </p:cNvPr>
          <p:cNvSpPr>
            <a:spLocks noGrp="1"/>
          </p:cNvSpPr>
          <p:nvPr>
            <p:ph sz="quarter" idx="4"/>
          </p:nvPr>
        </p:nvSpPr>
        <p:spPr/>
        <p:txBody>
          <a:bodyPr vert="horz" lIns="91440" tIns="45720" rIns="91440" bIns="45720" rtlCol="0" anchor="t">
            <a:normAutofit/>
          </a:bodyPr>
          <a:lstStyle/>
          <a:p>
            <a:r>
              <a:rPr lang="en-US" dirty="0"/>
              <a:t>Predictive – predicts and plans for the whole project.</a:t>
            </a:r>
          </a:p>
          <a:p>
            <a:r>
              <a:rPr lang="en-US" dirty="0"/>
              <a:t>Centralized Authority – A project manager is the boss and clearly directs his subordinates throughout the project.</a:t>
            </a:r>
          </a:p>
        </p:txBody>
      </p:sp>
    </p:spTree>
    <p:extLst>
      <p:ext uri="{BB962C8B-B14F-4D97-AF65-F5344CB8AC3E}">
        <p14:creationId xmlns:p14="http://schemas.microsoft.com/office/powerpoint/2010/main" val="25705009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509943-E4B0-439B-B377-62E344DBA3FC}"/>
              </a:ext>
            </a:extLst>
          </p:cNvPr>
          <p:cNvSpPr>
            <a:spLocks noGrp="1"/>
          </p:cNvSpPr>
          <p:nvPr>
            <p:ph type="title"/>
          </p:nvPr>
        </p:nvSpPr>
        <p:spPr/>
        <p:txBody>
          <a:bodyPr/>
          <a:lstStyle/>
          <a:p>
            <a:r>
              <a:rPr lang="en-US" dirty="0"/>
              <a:t>Agile vs Waterfall cont...</a:t>
            </a:r>
          </a:p>
        </p:txBody>
      </p:sp>
      <p:sp>
        <p:nvSpPr>
          <p:cNvPr id="3" name="Text Placeholder 2">
            <a:extLst>
              <a:ext uri="{FF2B5EF4-FFF2-40B4-BE49-F238E27FC236}">
                <a16:creationId xmlns:a16="http://schemas.microsoft.com/office/drawing/2014/main" id="{D614C270-F5D9-43CD-8F7D-4FD11B7E7AE0}"/>
              </a:ext>
            </a:extLst>
          </p:cNvPr>
          <p:cNvSpPr>
            <a:spLocks noGrp="1"/>
          </p:cNvSpPr>
          <p:nvPr>
            <p:ph type="body" idx="1"/>
          </p:nvPr>
        </p:nvSpPr>
        <p:spPr/>
        <p:txBody>
          <a:bodyPr/>
          <a:lstStyle/>
          <a:p>
            <a:r>
              <a:rPr lang="en-US" dirty="0"/>
              <a:t>Agile</a:t>
            </a:r>
          </a:p>
        </p:txBody>
      </p:sp>
      <p:sp>
        <p:nvSpPr>
          <p:cNvPr id="4" name="Content Placeholder 3">
            <a:extLst>
              <a:ext uri="{FF2B5EF4-FFF2-40B4-BE49-F238E27FC236}">
                <a16:creationId xmlns:a16="http://schemas.microsoft.com/office/drawing/2014/main" id="{BC6541B0-3BED-4D68-986B-FCF0CCD1B0AE}"/>
              </a:ext>
            </a:extLst>
          </p:cNvPr>
          <p:cNvSpPr>
            <a:spLocks noGrp="1"/>
          </p:cNvSpPr>
          <p:nvPr>
            <p:ph sz="half" idx="2"/>
          </p:nvPr>
        </p:nvSpPr>
        <p:spPr/>
        <p:txBody>
          <a:bodyPr vert="horz" lIns="91440" tIns="45720" rIns="91440" bIns="45720" rtlCol="0" anchor="t">
            <a:normAutofit/>
          </a:bodyPr>
          <a:lstStyle/>
          <a:p>
            <a:r>
              <a:rPr lang="en-US" dirty="0"/>
              <a:t>Frequent Planning – Planning is done just barely enough to start working. Planning is revisited throughout the project.</a:t>
            </a:r>
          </a:p>
          <a:p>
            <a:r>
              <a:rPr lang="en-US" dirty="0"/>
              <a:t>Frequent Testing – Testing occurs throughout the project.</a:t>
            </a:r>
          </a:p>
          <a:p>
            <a:endParaRPr lang="en-US" dirty="0"/>
          </a:p>
        </p:txBody>
      </p:sp>
      <p:sp>
        <p:nvSpPr>
          <p:cNvPr id="5" name="Text Placeholder 4">
            <a:extLst>
              <a:ext uri="{FF2B5EF4-FFF2-40B4-BE49-F238E27FC236}">
                <a16:creationId xmlns:a16="http://schemas.microsoft.com/office/drawing/2014/main" id="{3B16283A-6F7B-423F-B49D-4C0B6B09757F}"/>
              </a:ext>
            </a:extLst>
          </p:cNvPr>
          <p:cNvSpPr>
            <a:spLocks noGrp="1"/>
          </p:cNvSpPr>
          <p:nvPr>
            <p:ph type="body" sz="quarter" idx="3"/>
          </p:nvPr>
        </p:nvSpPr>
        <p:spPr/>
        <p:txBody>
          <a:bodyPr/>
          <a:lstStyle/>
          <a:p>
            <a:r>
              <a:rPr lang="en-US" dirty="0"/>
              <a:t>Waterfall</a:t>
            </a:r>
          </a:p>
        </p:txBody>
      </p:sp>
      <p:sp>
        <p:nvSpPr>
          <p:cNvPr id="6" name="Content Placeholder 5">
            <a:extLst>
              <a:ext uri="{FF2B5EF4-FFF2-40B4-BE49-F238E27FC236}">
                <a16:creationId xmlns:a16="http://schemas.microsoft.com/office/drawing/2014/main" id="{E98B05D0-93B6-42EF-9619-103283C7E262}"/>
              </a:ext>
            </a:extLst>
          </p:cNvPr>
          <p:cNvSpPr>
            <a:spLocks noGrp="1"/>
          </p:cNvSpPr>
          <p:nvPr>
            <p:ph sz="quarter" idx="4"/>
          </p:nvPr>
        </p:nvSpPr>
        <p:spPr/>
        <p:txBody>
          <a:bodyPr vert="horz" lIns="91440" tIns="45720" rIns="91440" bIns="45720" rtlCol="0" anchor="t">
            <a:normAutofit/>
          </a:bodyPr>
          <a:lstStyle/>
          <a:p>
            <a:r>
              <a:rPr lang="en-US" dirty="0"/>
              <a:t>Plans Once – All planning occurs before work on the project begins, and once it begins, all planning ceases and can never be resumed.</a:t>
            </a:r>
          </a:p>
          <a:p>
            <a:r>
              <a:rPr lang="en-US" dirty="0"/>
              <a:t>Tests Once – testing occurs after development has finished at the end of the project.</a:t>
            </a:r>
          </a:p>
        </p:txBody>
      </p:sp>
      <p:sp>
        <p:nvSpPr>
          <p:cNvPr id="7" name="TextBox 6">
            <a:extLst>
              <a:ext uri="{FF2B5EF4-FFF2-40B4-BE49-F238E27FC236}">
                <a16:creationId xmlns:a16="http://schemas.microsoft.com/office/drawing/2014/main" id="{F3E9BD7C-8A61-4EFE-8F91-303A994D3FD5}"/>
              </a:ext>
            </a:extLst>
          </p:cNvPr>
          <p:cNvSpPr txBox="1"/>
          <p:nvPr/>
        </p:nvSpPr>
        <p:spPr>
          <a:xfrm>
            <a:off x="3939988" y="2040591"/>
            <a:ext cx="274319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Click to add text</a:t>
            </a:r>
          </a:p>
        </p:txBody>
      </p:sp>
    </p:spTree>
    <p:extLst>
      <p:ext uri="{BB962C8B-B14F-4D97-AF65-F5344CB8AC3E}">
        <p14:creationId xmlns:p14="http://schemas.microsoft.com/office/powerpoint/2010/main" val="2570693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408E4D-3185-4EC7-B719-2AD9F31CDE81}"/>
              </a:ext>
            </a:extLst>
          </p:cNvPr>
          <p:cNvSpPr>
            <a:spLocks noGrp="1"/>
          </p:cNvSpPr>
          <p:nvPr>
            <p:ph type="title"/>
          </p:nvPr>
        </p:nvSpPr>
        <p:spPr>
          <a:xfrm>
            <a:off x="3155950" y="388938"/>
            <a:ext cx="10515600" cy="1325563"/>
          </a:xfrm>
        </p:spPr>
        <p:txBody>
          <a:bodyPr/>
          <a:lstStyle/>
          <a:p>
            <a:r>
              <a:rPr lang="en-US" dirty="0"/>
              <a:t>Agile Manifesto</a:t>
            </a:r>
          </a:p>
        </p:txBody>
      </p:sp>
      <p:sp>
        <p:nvSpPr>
          <p:cNvPr id="3" name="Content Placeholder 2">
            <a:extLst>
              <a:ext uri="{FF2B5EF4-FFF2-40B4-BE49-F238E27FC236}">
                <a16:creationId xmlns:a16="http://schemas.microsoft.com/office/drawing/2014/main" id="{7729A98C-37DA-4B0E-B2DD-50701BD9CC86}"/>
              </a:ext>
            </a:extLst>
          </p:cNvPr>
          <p:cNvSpPr>
            <a:spLocks noGrp="1"/>
          </p:cNvSpPr>
          <p:nvPr>
            <p:ph idx="1"/>
          </p:nvPr>
        </p:nvSpPr>
        <p:spPr>
          <a:xfrm>
            <a:off x="3378200" y="2135759"/>
            <a:ext cx="5149850" cy="4251960"/>
          </a:xfrm>
        </p:spPr>
        <p:txBody>
          <a:bodyPr vert="horz" lIns="91440" tIns="45720" rIns="91440" bIns="45720" rtlCol="0" anchor="t">
            <a:normAutofit fontScale="62500" lnSpcReduction="20000"/>
          </a:bodyPr>
          <a:lstStyle/>
          <a:p>
            <a:pPr marL="0" indent="0">
              <a:buNone/>
            </a:pPr>
            <a:r>
              <a:rPr lang="en-US" dirty="0">
                <a:solidFill>
                  <a:schemeClr val="tx1">
                    <a:lumMod val="95000"/>
                    <a:lumOff val="5000"/>
                  </a:schemeClr>
                </a:solidFill>
                <a:latin typeface="Microsoft YaHei"/>
                <a:ea typeface="Microsoft YaHei"/>
              </a:rPr>
              <a:t>We are uncovering better ways of developing</a:t>
            </a:r>
            <a:br>
              <a:rPr lang="en-US" dirty="0">
                <a:latin typeface="Microsoft YaHei"/>
                <a:ea typeface="+mn-lt"/>
                <a:cs typeface="+mn-lt"/>
              </a:rPr>
            </a:br>
            <a:r>
              <a:rPr lang="en-US" dirty="0">
                <a:solidFill>
                  <a:schemeClr val="tx1">
                    <a:lumMod val="95000"/>
                    <a:lumOff val="5000"/>
                  </a:schemeClr>
                </a:solidFill>
                <a:latin typeface="Microsoft YaHei"/>
                <a:ea typeface="Microsoft YaHei"/>
              </a:rPr>
              <a:t>software by doing it and helping others do it.</a:t>
            </a:r>
            <a:br>
              <a:rPr lang="en-US" dirty="0">
                <a:latin typeface="Microsoft YaHei"/>
                <a:ea typeface="+mn-lt"/>
                <a:cs typeface="+mn-lt"/>
              </a:rPr>
            </a:br>
            <a:r>
              <a:rPr lang="en-US" dirty="0">
                <a:solidFill>
                  <a:schemeClr val="tx1">
                    <a:lumMod val="95000"/>
                    <a:lumOff val="5000"/>
                  </a:schemeClr>
                </a:solidFill>
                <a:latin typeface="Microsoft YaHei"/>
                <a:ea typeface="Microsoft YaHei"/>
              </a:rPr>
              <a:t>Through this work we have come to value:</a:t>
            </a:r>
            <a:br>
              <a:rPr lang="en-US" dirty="0">
                <a:latin typeface="Microsoft YaHei"/>
                <a:ea typeface="+mn-lt"/>
                <a:cs typeface="+mn-lt"/>
              </a:rPr>
            </a:br>
            <a:r>
              <a:rPr lang="en-US" dirty="0">
                <a:solidFill>
                  <a:schemeClr val="tx1">
                    <a:lumMod val="95000"/>
                    <a:lumOff val="5000"/>
                  </a:schemeClr>
                </a:solidFill>
                <a:latin typeface="Microsoft YaHei"/>
                <a:ea typeface="Microsoft YaHei"/>
              </a:rPr>
              <a:t>Individuals and interactions over processes and tools</a:t>
            </a:r>
            <a:br>
              <a:rPr lang="en-US" dirty="0">
                <a:latin typeface="Microsoft YaHei"/>
                <a:ea typeface="+mn-lt"/>
                <a:cs typeface="+mn-lt"/>
              </a:rPr>
            </a:br>
            <a:r>
              <a:rPr lang="en-US" dirty="0">
                <a:solidFill>
                  <a:schemeClr val="tx1">
                    <a:lumMod val="95000"/>
                    <a:lumOff val="5000"/>
                  </a:schemeClr>
                </a:solidFill>
                <a:latin typeface="Microsoft YaHei"/>
                <a:ea typeface="Microsoft YaHei"/>
              </a:rPr>
              <a:t>Working software over comprehensive documentation</a:t>
            </a:r>
            <a:br>
              <a:rPr lang="en-US" dirty="0">
                <a:latin typeface="Microsoft YaHei"/>
                <a:ea typeface="+mn-lt"/>
                <a:cs typeface="+mn-lt"/>
              </a:rPr>
            </a:br>
            <a:r>
              <a:rPr lang="en-US" dirty="0">
                <a:solidFill>
                  <a:schemeClr val="tx1">
                    <a:lumMod val="95000"/>
                    <a:lumOff val="5000"/>
                  </a:schemeClr>
                </a:solidFill>
                <a:latin typeface="Microsoft YaHei"/>
                <a:ea typeface="Microsoft YaHei"/>
              </a:rPr>
              <a:t>Customer collaboration over contract negotiation</a:t>
            </a:r>
            <a:br>
              <a:rPr lang="en-US" dirty="0">
                <a:latin typeface="Microsoft YaHei"/>
                <a:ea typeface="+mn-lt"/>
                <a:cs typeface="+mn-lt"/>
              </a:rPr>
            </a:br>
            <a:r>
              <a:rPr lang="en-US" dirty="0">
                <a:solidFill>
                  <a:schemeClr val="tx1">
                    <a:lumMod val="95000"/>
                    <a:lumOff val="5000"/>
                  </a:schemeClr>
                </a:solidFill>
                <a:latin typeface="Microsoft YaHei"/>
                <a:ea typeface="Microsoft YaHei"/>
              </a:rPr>
              <a:t>Responding to change over following a plan</a:t>
            </a:r>
            <a:br>
              <a:rPr lang="en-US" dirty="0">
                <a:latin typeface="Microsoft YaHei"/>
                <a:ea typeface="+mn-lt"/>
                <a:cs typeface="+mn-lt"/>
              </a:rPr>
            </a:br>
            <a:r>
              <a:rPr lang="en-US" dirty="0">
                <a:solidFill>
                  <a:schemeClr val="tx1">
                    <a:lumMod val="95000"/>
                    <a:lumOff val="5000"/>
                  </a:schemeClr>
                </a:solidFill>
                <a:latin typeface="Microsoft YaHei"/>
                <a:ea typeface="Microsoft YaHei"/>
              </a:rPr>
              <a:t>That is, while there is value in the items on</a:t>
            </a:r>
            <a:br>
              <a:rPr lang="en-US" dirty="0">
                <a:latin typeface="Microsoft YaHei"/>
                <a:ea typeface="+mn-lt"/>
                <a:cs typeface="+mn-lt"/>
              </a:rPr>
            </a:br>
            <a:r>
              <a:rPr lang="en-US" dirty="0">
                <a:solidFill>
                  <a:schemeClr val="tx1">
                    <a:lumMod val="95000"/>
                    <a:lumOff val="5000"/>
                  </a:schemeClr>
                </a:solidFill>
                <a:latin typeface="Microsoft YaHei"/>
                <a:ea typeface="Microsoft YaHei"/>
              </a:rPr>
              <a:t>the right, we value the items on the left more.</a:t>
            </a:r>
          </a:p>
          <a:p>
            <a:endParaRPr lang="en-US" dirty="0"/>
          </a:p>
        </p:txBody>
      </p:sp>
      <p:sp>
        <p:nvSpPr>
          <p:cNvPr id="4" name="Footer Placeholder 3">
            <a:extLst>
              <a:ext uri="{FF2B5EF4-FFF2-40B4-BE49-F238E27FC236}">
                <a16:creationId xmlns:a16="http://schemas.microsoft.com/office/drawing/2014/main" id="{DD43991D-43DC-4451-B6D1-57DFF3DE9354}"/>
              </a:ext>
            </a:extLst>
          </p:cNvPr>
          <p:cNvSpPr>
            <a:spLocks noGrp="1"/>
          </p:cNvSpPr>
          <p:nvPr>
            <p:ph type="ftr" sz="quarter" idx="11"/>
          </p:nvPr>
        </p:nvSpPr>
        <p:spPr/>
        <p:txBody>
          <a:bodyPr/>
          <a:lstStyle/>
          <a:p>
            <a:r>
              <a:rPr lang="en-US"/>
              <a:t>From agilemanifesto.org</a:t>
            </a:r>
          </a:p>
        </p:txBody>
      </p:sp>
    </p:spTree>
    <p:extLst>
      <p:ext uri="{BB962C8B-B14F-4D97-AF65-F5344CB8AC3E}">
        <p14:creationId xmlns:p14="http://schemas.microsoft.com/office/powerpoint/2010/main" val="39713044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1" name="Rectangle 10">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D4AF876-4886-481A-80EB-7212C803242F}"/>
              </a:ext>
            </a:extLst>
          </p:cNvPr>
          <p:cNvSpPr>
            <a:spLocks noGrp="1"/>
          </p:cNvSpPr>
          <p:nvPr>
            <p:ph type="title"/>
          </p:nvPr>
        </p:nvSpPr>
        <p:spPr>
          <a:xfrm>
            <a:off x="638882" y="639193"/>
            <a:ext cx="3571810" cy="3573516"/>
          </a:xfrm>
        </p:spPr>
        <p:txBody>
          <a:bodyPr vert="horz" lIns="91440" tIns="45720" rIns="91440" bIns="45720" rtlCol="0" anchor="b">
            <a:normAutofit/>
          </a:bodyPr>
          <a:lstStyle/>
          <a:p>
            <a:pPr>
              <a:lnSpc>
                <a:spcPct val="90000"/>
              </a:lnSpc>
            </a:pPr>
            <a:r>
              <a:rPr lang="en-US" sz="4900"/>
              <a:t>Agile with Scrum Framework</a:t>
            </a:r>
          </a:p>
        </p:txBody>
      </p:sp>
      <p:sp>
        <p:nvSpPr>
          <p:cNvPr id="13" name="Rectangle 6">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27432"/>
          </a:xfrm>
          <a:custGeom>
            <a:avLst/>
            <a:gdLst>
              <a:gd name="connsiteX0" fmla="*/ 0 w 3255095"/>
              <a:gd name="connsiteY0" fmla="*/ 0 h 27432"/>
              <a:gd name="connsiteX1" fmla="*/ 618468 w 3255095"/>
              <a:gd name="connsiteY1" fmla="*/ 0 h 27432"/>
              <a:gd name="connsiteX2" fmla="*/ 1269487 w 3255095"/>
              <a:gd name="connsiteY2" fmla="*/ 0 h 27432"/>
              <a:gd name="connsiteX3" fmla="*/ 1953057 w 3255095"/>
              <a:gd name="connsiteY3" fmla="*/ 0 h 27432"/>
              <a:gd name="connsiteX4" fmla="*/ 2636627 w 3255095"/>
              <a:gd name="connsiteY4" fmla="*/ 0 h 27432"/>
              <a:gd name="connsiteX5" fmla="*/ 3255095 w 3255095"/>
              <a:gd name="connsiteY5" fmla="*/ 0 h 27432"/>
              <a:gd name="connsiteX6" fmla="*/ 3255095 w 3255095"/>
              <a:gd name="connsiteY6" fmla="*/ 27432 h 27432"/>
              <a:gd name="connsiteX7" fmla="*/ 2538974 w 3255095"/>
              <a:gd name="connsiteY7" fmla="*/ 27432 h 27432"/>
              <a:gd name="connsiteX8" fmla="*/ 1822853 w 3255095"/>
              <a:gd name="connsiteY8" fmla="*/ 27432 h 27432"/>
              <a:gd name="connsiteX9" fmla="*/ 1171834 w 3255095"/>
              <a:gd name="connsiteY9" fmla="*/ 27432 h 27432"/>
              <a:gd name="connsiteX10" fmla="*/ 0 w 3255095"/>
              <a:gd name="connsiteY10" fmla="*/ 27432 h 27432"/>
              <a:gd name="connsiteX11" fmla="*/ 0 w 3255095"/>
              <a:gd name="connsiteY11"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27432"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3929" y="7395"/>
                  <a:pt x="3255140" y="21864"/>
                  <a:pt x="3255095" y="27432"/>
                </a:cubicBezTo>
                <a:cubicBezTo>
                  <a:pt x="3088545" y="32347"/>
                  <a:pt x="2687475" y="16563"/>
                  <a:pt x="2538974" y="27432"/>
                </a:cubicBezTo>
                <a:cubicBezTo>
                  <a:pt x="2390473" y="38301"/>
                  <a:pt x="2137381" y="185"/>
                  <a:pt x="1822853" y="27432"/>
                </a:cubicBezTo>
                <a:cubicBezTo>
                  <a:pt x="1508325" y="54679"/>
                  <a:pt x="1466437" y="29529"/>
                  <a:pt x="1171834" y="27432"/>
                </a:cubicBezTo>
                <a:cubicBezTo>
                  <a:pt x="877231" y="25335"/>
                  <a:pt x="561097" y="46787"/>
                  <a:pt x="0" y="27432"/>
                </a:cubicBezTo>
                <a:cubicBezTo>
                  <a:pt x="-503" y="20663"/>
                  <a:pt x="1168" y="5855"/>
                  <a:pt x="0" y="0"/>
                </a:cubicBezTo>
                <a:close/>
              </a:path>
              <a:path w="3255095" h="27432"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5288" y="12649"/>
                  <a:pt x="3254107" y="17989"/>
                  <a:pt x="3255095" y="27432"/>
                </a:cubicBezTo>
                <a:cubicBezTo>
                  <a:pt x="3120743" y="25834"/>
                  <a:pt x="2759628" y="51606"/>
                  <a:pt x="2604076" y="27432"/>
                </a:cubicBezTo>
                <a:cubicBezTo>
                  <a:pt x="2448524" y="3258"/>
                  <a:pt x="2184336" y="28743"/>
                  <a:pt x="1887955" y="27432"/>
                </a:cubicBezTo>
                <a:cubicBezTo>
                  <a:pt x="1591574" y="26121"/>
                  <a:pt x="1548845" y="16014"/>
                  <a:pt x="1334589" y="27432"/>
                </a:cubicBezTo>
                <a:cubicBezTo>
                  <a:pt x="1120333" y="38850"/>
                  <a:pt x="996014" y="18806"/>
                  <a:pt x="683570" y="27432"/>
                </a:cubicBezTo>
                <a:cubicBezTo>
                  <a:pt x="371126" y="36058"/>
                  <a:pt x="198687" y="25311"/>
                  <a:pt x="0" y="27432"/>
                </a:cubicBezTo>
                <a:cubicBezTo>
                  <a:pt x="1300" y="19678"/>
                  <a:pt x="-86" y="12044"/>
                  <a:pt x="0" y="0"/>
                </a:cubicBezTo>
                <a:close/>
              </a:path>
            </a:pathLst>
          </a:custGeom>
          <a:solidFill>
            <a:srgbClr val="E76329"/>
          </a:solidFill>
          <a:ln w="38100" cap="rnd">
            <a:solidFill>
              <a:srgbClr val="E76329"/>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Diagram&#10;&#10;Description automatically generated">
            <a:extLst>
              <a:ext uri="{FF2B5EF4-FFF2-40B4-BE49-F238E27FC236}">
                <a16:creationId xmlns:a16="http://schemas.microsoft.com/office/drawing/2014/main" id="{13BCED8D-AEBE-4057-902D-DAF50E66D48C}"/>
              </a:ext>
            </a:extLst>
          </p:cNvPr>
          <p:cNvPicPr>
            <a:picLocks noGrp="1" noChangeAspect="1"/>
          </p:cNvPicPr>
          <p:nvPr>
            <p:ph idx="1"/>
          </p:nvPr>
        </p:nvPicPr>
        <p:blipFill>
          <a:blip r:embed="rId2"/>
          <a:stretch>
            <a:fillRect/>
          </a:stretch>
        </p:blipFill>
        <p:spPr>
          <a:xfrm>
            <a:off x="4654296" y="890169"/>
            <a:ext cx="7214616" cy="5050230"/>
          </a:xfrm>
          <a:prstGeom prst="rect">
            <a:avLst/>
          </a:prstGeom>
        </p:spPr>
      </p:pic>
      <p:sp>
        <p:nvSpPr>
          <p:cNvPr id="5" name="Footer Placeholder 4">
            <a:extLst>
              <a:ext uri="{FF2B5EF4-FFF2-40B4-BE49-F238E27FC236}">
                <a16:creationId xmlns:a16="http://schemas.microsoft.com/office/drawing/2014/main" id="{65D98B13-078B-44C5-AD09-87675586F6D9}"/>
              </a:ext>
            </a:extLst>
          </p:cNvPr>
          <p:cNvSpPr>
            <a:spLocks noGrp="1"/>
          </p:cNvSpPr>
          <p:nvPr>
            <p:ph type="ftr" sz="quarter" idx="11"/>
          </p:nvPr>
        </p:nvSpPr>
        <p:spPr/>
        <p:txBody>
          <a:bodyPr/>
          <a:lstStyle/>
          <a:p>
            <a:r>
              <a:rPr lang="en-US"/>
              <a:t>Picture by Visual Paradigm</a:t>
            </a:r>
          </a:p>
        </p:txBody>
      </p:sp>
    </p:spTree>
    <p:extLst>
      <p:ext uri="{BB962C8B-B14F-4D97-AF65-F5344CB8AC3E}">
        <p14:creationId xmlns:p14="http://schemas.microsoft.com/office/powerpoint/2010/main" val="24687037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A31748-70AA-4EED-B8A9-A64A96E902A1}"/>
              </a:ext>
            </a:extLst>
          </p:cNvPr>
          <p:cNvSpPr>
            <a:spLocks noGrp="1"/>
          </p:cNvSpPr>
          <p:nvPr>
            <p:ph type="title"/>
          </p:nvPr>
        </p:nvSpPr>
        <p:spPr/>
        <p:txBody>
          <a:bodyPr/>
          <a:lstStyle/>
          <a:p>
            <a:r>
              <a:rPr lang="en-US" dirty="0"/>
              <a:t>Scrum Roles</a:t>
            </a:r>
          </a:p>
        </p:txBody>
      </p:sp>
      <p:sp>
        <p:nvSpPr>
          <p:cNvPr id="3" name="Content Placeholder 2">
            <a:extLst>
              <a:ext uri="{FF2B5EF4-FFF2-40B4-BE49-F238E27FC236}">
                <a16:creationId xmlns:a16="http://schemas.microsoft.com/office/drawing/2014/main" id="{E0A22B2B-C8D4-4092-83B2-E3622B2CB03B}"/>
              </a:ext>
            </a:extLst>
          </p:cNvPr>
          <p:cNvSpPr>
            <a:spLocks noGrp="1"/>
          </p:cNvSpPr>
          <p:nvPr>
            <p:ph idx="1"/>
          </p:nvPr>
        </p:nvSpPr>
        <p:spPr/>
        <p:txBody>
          <a:bodyPr vert="horz" lIns="91440" tIns="45720" rIns="91440" bIns="45720" rtlCol="0" anchor="t">
            <a:normAutofit/>
          </a:bodyPr>
          <a:lstStyle/>
          <a:p>
            <a:r>
              <a:rPr lang="en-US" dirty="0"/>
              <a:t>Product Owner – The Product owner is responsible for the product backlog. The backlog is a prioritized list of features that are to be included in the final product. It is the product owner's responsibility to ensure that the product fit's the client's expectations. Product owner's use tools like "user stories" to help..</a:t>
            </a:r>
          </a:p>
          <a:p>
            <a:r>
              <a:rPr lang="en-US" dirty="0"/>
              <a:t>Scrum Master – The Scrum Master assists the team by making sure the Scrum Framework and Agile principles are being used correctly. They are an expert at agile and Scrum and act as a coach to the other team members. They also usually serve as mediator during the scrum meetings.</a:t>
            </a:r>
          </a:p>
        </p:txBody>
      </p:sp>
    </p:spTree>
    <p:extLst>
      <p:ext uri="{BB962C8B-B14F-4D97-AF65-F5344CB8AC3E}">
        <p14:creationId xmlns:p14="http://schemas.microsoft.com/office/powerpoint/2010/main" val="25926179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A31748-70AA-4EED-B8A9-A64A96E902A1}"/>
              </a:ext>
            </a:extLst>
          </p:cNvPr>
          <p:cNvSpPr>
            <a:spLocks noGrp="1"/>
          </p:cNvSpPr>
          <p:nvPr>
            <p:ph type="title"/>
          </p:nvPr>
        </p:nvSpPr>
        <p:spPr/>
        <p:txBody>
          <a:bodyPr/>
          <a:lstStyle/>
          <a:p>
            <a:r>
              <a:rPr lang="en-US" dirty="0"/>
              <a:t>Scrum Roles</a:t>
            </a:r>
          </a:p>
        </p:txBody>
      </p:sp>
      <p:sp>
        <p:nvSpPr>
          <p:cNvPr id="3" name="Content Placeholder 2">
            <a:extLst>
              <a:ext uri="{FF2B5EF4-FFF2-40B4-BE49-F238E27FC236}">
                <a16:creationId xmlns:a16="http://schemas.microsoft.com/office/drawing/2014/main" id="{E0A22B2B-C8D4-4092-83B2-E3622B2CB03B}"/>
              </a:ext>
            </a:extLst>
          </p:cNvPr>
          <p:cNvSpPr>
            <a:spLocks noGrp="1"/>
          </p:cNvSpPr>
          <p:nvPr>
            <p:ph idx="1"/>
          </p:nvPr>
        </p:nvSpPr>
        <p:spPr/>
        <p:txBody>
          <a:bodyPr vert="horz" lIns="91440" tIns="45720" rIns="91440" bIns="45720" rtlCol="0" anchor="t">
            <a:normAutofit/>
          </a:bodyPr>
          <a:lstStyle/>
          <a:p>
            <a:r>
              <a:rPr lang="en-US" dirty="0"/>
              <a:t>Developer – The developer is responsible for actually creating the product. They do this by breaking up the work in the backlog into manageable </a:t>
            </a:r>
            <a:r>
              <a:rPr lang="en-US" dirty="0" err="1"/>
              <a:t>chuncks</a:t>
            </a:r>
            <a:r>
              <a:rPr lang="en-US" dirty="0"/>
              <a:t> called "sprints". Each sprint is typically a month.</a:t>
            </a:r>
          </a:p>
          <a:p>
            <a:r>
              <a:rPr lang="en-US" dirty="0"/>
              <a:t>Tester – The Tester designs test cases that make sure the code is functional and </a:t>
            </a:r>
            <a:r>
              <a:rPr lang="en-US" dirty="0" err="1"/>
              <a:t>fullfills</a:t>
            </a:r>
            <a:r>
              <a:rPr lang="en-US" dirty="0"/>
              <a:t> the feature's objective, usually through user stories.</a:t>
            </a:r>
          </a:p>
        </p:txBody>
      </p:sp>
    </p:spTree>
    <p:extLst>
      <p:ext uri="{BB962C8B-B14F-4D97-AF65-F5344CB8AC3E}">
        <p14:creationId xmlns:p14="http://schemas.microsoft.com/office/powerpoint/2010/main" val="34276428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D91028-3983-4EF3-ADE6-EA057C070345}"/>
              </a:ext>
            </a:extLst>
          </p:cNvPr>
          <p:cNvSpPr>
            <a:spLocks noGrp="1"/>
          </p:cNvSpPr>
          <p:nvPr>
            <p:ph type="title"/>
          </p:nvPr>
        </p:nvSpPr>
        <p:spPr>
          <a:xfrm>
            <a:off x="1936733" y="63674"/>
            <a:ext cx="10515600" cy="772904"/>
          </a:xfrm>
        </p:spPr>
        <p:txBody>
          <a:bodyPr>
            <a:normAutofit fontScale="90000"/>
          </a:bodyPr>
          <a:lstStyle/>
          <a:p>
            <a:r>
              <a:rPr lang="en-US" dirty="0"/>
              <a:t>Scrum vs Waterfall Phases</a:t>
            </a:r>
          </a:p>
        </p:txBody>
      </p:sp>
      <p:sp>
        <p:nvSpPr>
          <p:cNvPr id="3" name="Text Placeholder 2">
            <a:extLst>
              <a:ext uri="{FF2B5EF4-FFF2-40B4-BE49-F238E27FC236}">
                <a16:creationId xmlns:a16="http://schemas.microsoft.com/office/drawing/2014/main" id="{F6AF634E-930C-499D-BB5D-45FD3B77EA03}"/>
              </a:ext>
            </a:extLst>
          </p:cNvPr>
          <p:cNvSpPr>
            <a:spLocks noGrp="1"/>
          </p:cNvSpPr>
          <p:nvPr>
            <p:ph type="body" idx="1"/>
          </p:nvPr>
        </p:nvSpPr>
        <p:spPr>
          <a:xfrm>
            <a:off x="772799" y="699231"/>
            <a:ext cx="5157787" cy="823912"/>
          </a:xfrm>
        </p:spPr>
        <p:txBody>
          <a:bodyPr/>
          <a:lstStyle/>
          <a:p>
            <a:r>
              <a:rPr lang="en-US" dirty="0"/>
              <a:t>Scrum Phases</a:t>
            </a:r>
          </a:p>
        </p:txBody>
      </p:sp>
      <p:pic>
        <p:nvPicPr>
          <p:cNvPr id="7" name="Picture 7" descr="Diagram&#10;&#10;Description automatically generated">
            <a:extLst>
              <a:ext uri="{FF2B5EF4-FFF2-40B4-BE49-F238E27FC236}">
                <a16:creationId xmlns:a16="http://schemas.microsoft.com/office/drawing/2014/main" id="{B45011CB-DE06-4421-B737-C8CAC94FFB8F}"/>
              </a:ext>
            </a:extLst>
          </p:cNvPr>
          <p:cNvPicPr>
            <a:picLocks noGrp="1" noChangeAspect="1"/>
          </p:cNvPicPr>
          <p:nvPr>
            <p:ph sz="half" idx="2"/>
          </p:nvPr>
        </p:nvPicPr>
        <p:blipFill>
          <a:blip r:embed="rId2"/>
          <a:stretch>
            <a:fillRect/>
          </a:stretch>
        </p:blipFill>
        <p:spPr>
          <a:xfrm>
            <a:off x="6825954" y="2088718"/>
            <a:ext cx="4665694" cy="4838649"/>
          </a:xfrm>
        </p:spPr>
      </p:pic>
      <p:sp>
        <p:nvSpPr>
          <p:cNvPr id="5" name="Text Placeholder 4">
            <a:extLst>
              <a:ext uri="{FF2B5EF4-FFF2-40B4-BE49-F238E27FC236}">
                <a16:creationId xmlns:a16="http://schemas.microsoft.com/office/drawing/2014/main" id="{F14F2A9F-A0DD-48A3-A9CE-4ECCEC938B7B}"/>
              </a:ext>
            </a:extLst>
          </p:cNvPr>
          <p:cNvSpPr>
            <a:spLocks noGrp="1"/>
          </p:cNvSpPr>
          <p:nvPr>
            <p:ph type="body" sz="quarter" idx="3"/>
          </p:nvPr>
        </p:nvSpPr>
        <p:spPr>
          <a:xfrm>
            <a:off x="7193783" y="833209"/>
            <a:ext cx="5183188" cy="823912"/>
          </a:xfrm>
        </p:spPr>
        <p:txBody>
          <a:bodyPr/>
          <a:lstStyle/>
          <a:p>
            <a:r>
              <a:rPr lang="en-US" dirty="0"/>
              <a:t>Waterfall Phases</a:t>
            </a:r>
          </a:p>
        </p:txBody>
      </p:sp>
      <p:pic>
        <p:nvPicPr>
          <p:cNvPr id="8" name="Picture 8" descr="Diagram&#10;&#10;Description automatically generated">
            <a:extLst>
              <a:ext uri="{FF2B5EF4-FFF2-40B4-BE49-F238E27FC236}">
                <a16:creationId xmlns:a16="http://schemas.microsoft.com/office/drawing/2014/main" id="{A0377AC4-C89C-4453-83DD-6ED2D3102D78}"/>
              </a:ext>
            </a:extLst>
          </p:cNvPr>
          <p:cNvPicPr>
            <a:picLocks noGrp="1" noChangeAspect="1"/>
          </p:cNvPicPr>
          <p:nvPr>
            <p:ph sz="quarter" idx="4"/>
          </p:nvPr>
        </p:nvPicPr>
        <p:blipFill>
          <a:blip r:embed="rId3"/>
          <a:stretch>
            <a:fillRect/>
          </a:stretch>
        </p:blipFill>
        <p:spPr>
          <a:xfrm>
            <a:off x="319035" y="1936578"/>
            <a:ext cx="5978681" cy="4849851"/>
          </a:xfrm>
        </p:spPr>
      </p:pic>
      <p:sp>
        <p:nvSpPr>
          <p:cNvPr id="9" name="Footer Placeholder 8">
            <a:extLst>
              <a:ext uri="{FF2B5EF4-FFF2-40B4-BE49-F238E27FC236}">
                <a16:creationId xmlns:a16="http://schemas.microsoft.com/office/drawing/2014/main" id="{AD23CD65-ED22-4154-A0EE-1B04470C76BB}"/>
              </a:ext>
            </a:extLst>
          </p:cNvPr>
          <p:cNvSpPr>
            <a:spLocks noGrp="1"/>
          </p:cNvSpPr>
          <p:nvPr>
            <p:ph type="ftr" sz="quarter" idx="11"/>
          </p:nvPr>
        </p:nvSpPr>
        <p:spPr/>
        <p:txBody>
          <a:bodyPr/>
          <a:lstStyle/>
          <a:p>
            <a:r>
              <a:rPr lang="en-US"/>
              <a:t>Left image from Scrum, right image from TOOLSQA</a:t>
            </a:r>
          </a:p>
        </p:txBody>
      </p:sp>
    </p:spTree>
    <p:extLst>
      <p:ext uri="{BB962C8B-B14F-4D97-AF65-F5344CB8AC3E}">
        <p14:creationId xmlns:p14="http://schemas.microsoft.com/office/powerpoint/2010/main" val="10376747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206641-4C88-46AF-8D71-A4467C2E6409}"/>
              </a:ext>
            </a:extLst>
          </p:cNvPr>
          <p:cNvSpPr>
            <a:spLocks noGrp="1"/>
          </p:cNvSpPr>
          <p:nvPr>
            <p:ph type="title"/>
          </p:nvPr>
        </p:nvSpPr>
        <p:spPr/>
        <p:txBody>
          <a:bodyPr/>
          <a:lstStyle/>
          <a:p>
            <a:r>
              <a:rPr lang="en-US" dirty="0"/>
              <a:t>Scrum Phases vs Waterfall</a:t>
            </a:r>
          </a:p>
        </p:txBody>
      </p:sp>
      <p:sp>
        <p:nvSpPr>
          <p:cNvPr id="3" name="Content Placeholder 2">
            <a:extLst>
              <a:ext uri="{FF2B5EF4-FFF2-40B4-BE49-F238E27FC236}">
                <a16:creationId xmlns:a16="http://schemas.microsoft.com/office/drawing/2014/main" id="{2DC69E4E-1B8D-4ADB-AD46-2D7B67F17114}"/>
              </a:ext>
            </a:extLst>
          </p:cNvPr>
          <p:cNvSpPr>
            <a:spLocks noGrp="1"/>
          </p:cNvSpPr>
          <p:nvPr>
            <p:ph idx="1"/>
          </p:nvPr>
        </p:nvSpPr>
        <p:spPr/>
        <p:txBody>
          <a:bodyPr vert="horz" lIns="91440" tIns="45720" rIns="91440" bIns="45720" rtlCol="0" anchor="t">
            <a:normAutofit/>
          </a:bodyPr>
          <a:lstStyle/>
          <a:p>
            <a:r>
              <a:rPr lang="en-US" dirty="0"/>
              <a:t>Scrum uses a cyclical development model. Each phase is expected to be repeated many times before development is actually through.</a:t>
            </a:r>
          </a:p>
          <a:p>
            <a:r>
              <a:rPr lang="en-US" dirty="0"/>
              <a:t>Scrum is heavily focused on teamwork and team responsibility. </a:t>
            </a:r>
          </a:p>
          <a:p>
            <a:r>
              <a:rPr lang="en-US" dirty="0"/>
              <a:t>In contrast, Waterfall is heavily focused on a single person who dictates what must be done.. The Phases are linear and are never repeated. Neither can you return to a prior phase during a different phase.</a:t>
            </a:r>
          </a:p>
        </p:txBody>
      </p:sp>
    </p:spTree>
    <p:extLst>
      <p:ext uri="{BB962C8B-B14F-4D97-AF65-F5344CB8AC3E}">
        <p14:creationId xmlns:p14="http://schemas.microsoft.com/office/powerpoint/2010/main" val="2094216019"/>
      </p:ext>
    </p:extLst>
  </p:cSld>
  <p:clrMapOvr>
    <a:masterClrMapping/>
  </p:clrMapOvr>
</p:sld>
</file>

<file path=ppt/theme/theme1.xml><?xml version="1.0" encoding="utf-8"?>
<a:theme xmlns:a="http://schemas.openxmlformats.org/drawingml/2006/main" name="SketchyVTI">
  <a:themeElements>
    <a:clrScheme name="AnalogousFromDarkSeedLeftStep">
      <a:dk1>
        <a:srgbClr val="000000"/>
      </a:dk1>
      <a:lt1>
        <a:srgbClr val="FFFFFF"/>
      </a:lt1>
      <a:dk2>
        <a:srgbClr val="321C1C"/>
      </a:dk2>
      <a:lt2>
        <a:srgbClr val="F0F2F3"/>
      </a:lt2>
      <a:accent1>
        <a:srgbClr val="E76329"/>
      </a:accent1>
      <a:accent2>
        <a:srgbClr val="D5172C"/>
      </a:accent2>
      <a:accent3>
        <a:srgbClr val="E7298D"/>
      </a:accent3>
      <a:accent4>
        <a:srgbClr val="D517CA"/>
      </a:accent4>
      <a:accent5>
        <a:srgbClr val="A229E7"/>
      </a:accent5>
      <a:accent6>
        <a:srgbClr val="512AD8"/>
      </a:accent6>
      <a:hlink>
        <a:srgbClr val="A63FBF"/>
      </a:hlink>
      <a:folHlink>
        <a:srgbClr val="7F7F7F"/>
      </a:folHlink>
    </a:clrScheme>
    <a:fontScheme name="Custom 2">
      <a:majorFont>
        <a:latin typeface="Modern Love"/>
        <a:ea typeface=""/>
        <a:cs typeface=""/>
      </a:majorFont>
      <a:minorFont>
        <a:latin typeface="The Han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yVTI" id="{A6D2C935-A6E4-4DD9-BCC5-5AE2504DB8EA}" vid="{F0754072-50B6-4C01-B911-67246C9F58D2}"/>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11</Slides>
  <Notes>0</Notes>
  <HiddenSlides>0</HiddenSlides>
  <MMClips>0</MMClip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SketchyVTI</vt:lpstr>
      <vt:lpstr>Agile</vt:lpstr>
      <vt:lpstr>Agile vs Waterfall</vt:lpstr>
      <vt:lpstr>Agile vs Waterfall cont...</vt:lpstr>
      <vt:lpstr>Agile Manifesto</vt:lpstr>
      <vt:lpstr>Agile with Scrum Framework</vt:lpstr>
      <vt:lpstr>Scrum Roles</vt:lpstr>
      <vt:lpstr>Scrum Roles</vt:lpstr>
      <vt:lpstr>Scrum vs Waterfall Phases</vt:lpstr>
      <vt:lpstr>Scrum Phases vs Waterfall</vt:lpstr>
      <vt:lpstr>Waterfall vs Agile Considerations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288</cp:revision>
  <dcterms:created xsi:type="dcterms:W3CDTF">2021-06-15T22:24:43Z</dcterms:created>
  <dcterms:modified xsi:type="dcterms:W3CDTF">2021-06-16T19:58:53Z</dcterms:modified>
</cp:coreProperties>
</file>

<file path=docProps/thumbnail.jpeg>
</file>